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5"/>
  </p:notesMasterIdLst>
  <p:sldIdLst>
    <p:sldId id="258" r:id="rId2"/>
    <p:sldId id="257" r:id="rId3"/>
    <p:sldId id="263" r:id="rId4"/>
    <p:sldId id="260" r:id="rId5"/>
    <p:sldId id="261" r:id="rId6"/>
    <p:sldId id="268" r:id="rId7"/>
    <p:sldId id="265" r:id="rId8"/>
    <p:sldId id="269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>
        <p:scale>
          <a:sx n="96" d="100"/>
          <a:sy n="96" d="100"/>
        </p:scale>
        <p:origin x="1064" y="2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FCFE2-E61F-8E47-BD0C-72FB0F7C32A1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318A-5FF3-0249-9BD6-38D6D8E6C4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29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18A-5FF3-0249-9BD6-38D6D8E6C4B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32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18A-5FF3-0249-9BD6-38D6D8E6C4B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67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</a:t>
            </a:r>
            <a:r>
              <a:rPr lang="de-DE" baseline="0" dirty="0" smtClean="0"/>
              <a:t> Beispiel soll einerseits die Bedeutung von Korpus erläutern und andererseits zugleich den Aufbau des DWDS-Wortauskunftssystems verdeutlichen.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18A-5FF3-0249-9BD6-38D6D8E6C4B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93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auch Typische</a:t>
            </a:r>
            <a:r>
              <a:rPr lang="de-DE" baseline="0" dirty="0" smtClean="0"/>
              <a:t> Verbindungen und Verwendungsbeispiele zur Einzelbedeutung „Körper (von Möbelstücken, Instrumenten …)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18A-5FF3-0249-9BD6-38D6D8E6C4B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7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318A-5FF3-0249-9BD6-38D6D8E6C4B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3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E486-8D20-4B43-88B8-F3F75894C437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F5AA-1057-A24C-8E05-383BD0444398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9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998D-48CB-9B45-8569-DDA2693B60DE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4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40C2-C2D0-5844-9DAC-E819DB184E09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049-13A5-9A42-913F-64D3B1077492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0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9C58-50FA-5A44-A518-99572F06B10B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7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5C3F-86D3-0D48-86E4-6A164C9A73CC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3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B4DD9-06BE-E447-A19A-92C69313ADCF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0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3EB5-D3FB-1641-A0E7-F13B13A2E600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0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FC0B-EEDD-CD45-9FE1-BD857D612544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9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30AB5F0-4D43-464C-8F0C-70394293226F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2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1F61CA3-F3C9-9148-9D82-A1B1C2D68EDE}" type="datetime1">
              <a:rPr lang="de-DE" smtClean="0"/>
              <a:t>19.11.18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© IDS Mannheim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5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wds.d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7"/>
          <a:stretch/>
        </p:blipFill>
        <p:spPr>
          <a:xfrm>
            <a:off x="0" y="0"/>
            <a:ext cx="12192472" cy="6858001"/>
          </a:xfrm>
          <a:prstGeom prst="rect">
            <a:avLst/>
          </a:prstGeom>
        </p:spPr>
      </p:pic>
      <p:sp>
        <p:nvSpPr>
          <p:cNvPr id="5" name="Abgerundete rechteckige Legende 4"/>
          <p:cNvSpPr/>
          <p:nvPr/>
        </p:nvSpPr>
        <p:spPr>
          <a:xfrm>
            <a:off x="3937000" y="749300"/>
            <a:ext cx="3403600" cy="1244600"/>
          </a:xfrm>
          <a:prstGeom prst="wedgeRoundRectCallout">
            <a:avLst>
              <a:gd name="adj1" fmla="val -52241"/>
              <a:gd name="adj2" fmla="val 104791"/>
              <a:gd name="adj3" fmla="val 16667"/>
            </a:avLst>
          </a:prstGeom>
          <a:gradFill>
            <a:gsLst>
              <a:gs pos="0">
                <a:srgbClr val="007DD6"/>
              </a:gs>
              <a:gs pos="50000">
                <a:schemeClr val="accent2">
                  <a:shade val="100000"/>
                  <a:satMod val="103000"/>
                  <a:lumMod val="100000"/>
                </a:schemeClr>
              </a:gs>
              <a:gs pos="100000">
                <a:schemeClr val="accent2">
                  <a:shade val="93000"/>
                  <a:satMod val="110000"/>
                  <a:lumMod val="99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28655" y="983673"/>
            <a:ext cx="292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Wortschatzarbeit mit digitalen Korpora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0287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0287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0287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0287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4800" y="964692"/>
            <a:ext cx="9474200" cy="1188720"/>
          </a:xfrm>
        </p:spPr>
        <p:txBody>
          <a:bodyPr/>
          <a:lstStyle/>
          <a:p>
            <a:r>
              <a:rPr lang="de-DE" dirty="0" smtClean="0"/>
              <a:t>Leitfragen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4800" y="2638044"/>
            <a:ext cx="9474200" cy="39405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sz="2000" dirty="0"/>
              <a:t>Was ist das DWDS?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sz="2000" dirty="0" smtClean="0"/>
              <a:t>Was </a:t>
            </a:r>
            <a:r>
              <a:rPr lang="de-DE" sz="2000" dirty="0"/>
              <a:t>ist ein Korpus?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sz="2000" dirty="0"/>
              <a:t>Welche lexikografischen Angaben werden bei einer Wörterbuchsuche angezeigt?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sz="2000" dirty="0" smtClean="0"/>
              <a:t>Welche Wörterbücher verwendet das DWDS?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sz="2000" dirty="0" smtClean="0"/>
              <a:t>Was beinhalten die statistischen Auswertungen?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4800" y="964692"/>
            <a:ext cx="9474200" cy="1188720"/>
          </a:xfrm>
        </p:spPr>
        <p:txBody>
          <a:bodyPr/>
          <a:lstStyle/>
          <a:p>
            <a:r>
              <a:rPr lang="de-DE" dirty="0" smtClean="0"/>
              <a:t>das DWDS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4800" y="2336800"/>
            <a:ext cx="9474200" cy="4394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/>
              <a:t>digitales Wörterbuch der deutschen Sprache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/>
              <a:t>Vorhaben der </a:t>
            </a:r>
            <a:r>
              <a:rPr lang="de-DE" dirty="0"/>
              <a:t>Berlin-Brandenburgischen Akademie der </a:t>
            </a:r>
            <a:r>
              <a:rPr lang="de-DE" dirty="0" smtClean="0"/>
              <a:t>Wissenschaften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/>
              <a:t>Ziel: „Schaffung </a:t>
            </a:r>
            <a:r>
              <a:rPr lang="de-DE" dirty="0"/>
              <a:t>eines </a:t>
            </a:r>
            <a:r>
              <a:rPr lang="de-DE" dirty="0" smtClean="0"/>
              <a:t>‚Digitalen </a:t>
            </a:r>
            <a:r>
              <a:rPr lang="de-DE" dirty="0"/>
              <a:t>Lexikalischen </a:t>
            </a:r>
            <a:r>
              <a:rPr lang="de-DE" dirty="0" smtClean="0"/>
              <a:t>Systems‘, [...] das </a:t>
            </a:r>
            <a:r>
              <a:rPr lang="de-DE" dirty="0"/>
              <a:t>Auskunft über den deutschen Wortschatz in Vergangenheit und Gegenwart </a:t>
            </a:r>
            <a:r>
              <a:rPr lang="de-DE" dirty="0" smtClean="0"/>
              <a:t>gibt“ 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/>
              <a:t>online kostenlos abrufbar </a:t>
            </a:r>
            <a:r>
              <a:rPr lang="de-DE" dirty="0" smtClean="0"/>
              <a:t>unter </a:t>
            </a:r>
            <a:r>
              <a:rPr lang="de-DE" dirty="0" smtClean="0">
                <a:solidFill>
                  <a:srgbClr val="007DD6"/>
                </a:solidFill>
                <a:hlinkClick r:id="rId2"/>
              </a:rPr>
              <a:t>www.dwds.de</a:t>
            </a:r>
            <a:endParaRPr lang="de-DE" dirty="0" smtClean="0">
              <a:solidFill>
                <a:srgbClr val="007DD6"/>
              </a:solidFill>
            </a:endParaRP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/>
              <a:t>b</a:t>
            </a:r>
            <a:r>
              <a:rPr lang="de-DE" dirty="0" smtClean="0"/>
              <a:t>asiert auf mehreren Wörterbüchern und 18 Korpora, die Belege für Wörter bereitstellen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/>
              <a:t>Benutzeroberfläche für Recherchen im Rahmen wissenschaftlicher Analysen </a:t>
            </a:r>
            <a:r>
              <a:rPr lang="de-DE" dirty="0"/>
              <a:t>des deutschen </a:t>
            </a:r>
            <a:r>
              <a:rPr lang="de-DE" dirty="0" smtClean="0"/>
              <a:t>Wortschatzes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/>
              <a:t>Nachschlagemöglichkeiten für interessierte Laiinnen und Laien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101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15900" y="3797300"/>
            <a:ext cx="4749800" cy="165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1600" y="3797300"/>
            <a:ext cx="1498600" cy="457200"/>
          </a:xfrm>
          <a:prstGeom prst="ellipse">
            <a:avLst/>
          </a:prstGeom>
          <a:noFill/>
          <a:ln w="38100">
            <a:solidFill>
              <a:srgbClr val="007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17500" y="6032500"/>
            <a:ext cx="1498600" cy="457200"/>
          </a:xfrm>
          <a:prstGeom prst="ellipse">
            <a:avLst/>
          </a:prstGeom>
          <a:noFill/>
          <a:ln w="38100">
            <a:solidFill>
              <a:srgbClr val="007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101600" y="1930400"/>
            <a:ext cx="977900" cy="1282700"/>
          </a:xfrm>
          <a:prstGeom prst="ellipse">
            <a:avLst/>
          </a:prstGeom>
          <a:noFill/>
          <a:ln w="38100">
            <a:solidFill>
              <a:srgbClr val="007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6565"/>
          <a:stretch/>
        </p:blipFill>
        <p:spPr>
          <a:xfrm>
            <a:off x="0" y="647700"/>
            <a:ext cx="12193559" cy="6210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7000" y="444500"/>
            <a:ext cx="2616200" cy="647700"/>
          </a:xfrm>
          <a:prstGeom prst="ellipse">
            <a:avLst/>
          </a:prstGeom>
          <a:noFill/>
          <a:ln w="38100">
            <a:solidFill>
              <a:srgbClr val="007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127000" y="2757055"/>
            <a:ext cx="2616200" cy="595745"/>
          </a:xfrm>
          <a:prstGeom prst="ellipse">
            <a:avLst/>
          </a:prstGeom>
          <a:noFill/>
          <a:ln w="38100">
            <a:solidFill>
              <a:srgbClr val="007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4800" y="964692"/>
            <a:ext cx="9474200" cy="1188720"/>
          </a:xfrm>
        </p:spPr>
        <p:txBody>
          <a:bodyPr/>
          <a:lstStyle/>
          <a:p>
            <a:r>
              <a:rPr lang="de-DE" dirty="0" smtClean="0"/>
              <a:t>Wörterbücher IM DWDS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4800" y="2336800"/>
            <a:ext cx="9474200" cy="4394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/>
              <a:t>DWDS-Wörterbuch</a:t>
            </a:r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/>
              <a:t>Wörterbuch </a:t>
            </a:r>
            <a:r>
              <a:rPr lang="de-DE" dirty="0"/>
              <a:t>der deutschen </a:t>
            </a:r>
            <a:r>
              <a:rPr lang="de-DE" dirty="0" smtClean="0"/>
              <a:t>Gegenwartssprache (WDG)</a:t>
            </a:r>
            <a:endParaRPr lang="de-DE" dirty="0"/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/>
              <a:t>Duden: Das </a:t>
            </a:r>
            <a:r>
              <a:rPr lang="de-DE" dirty="0"/>
              <a:t>Große Wörterbuch der deutschen Sprache </a:t>
            </a:r>
            <a:r>
              <a:rPr lang="de-DE" dirty="0" smtClean="0"/>
              <a:t>in 10 Bänden (in Auszügen)</a:t>
            </a:r>
            <a:endParaRPr lang="de-DE" dirty="0"/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/>
              <a:t>Etymologisches </a:t>
            </a:r>
            <a:r>
              <a:rPr lang="de-DE" dirty="0"/>
              <a:t>Wörterbuch des </a:t>
            </a:r>
            <a:r>
              <a:rPr lang="de-DE" dirty="0" smtClean="0"/>
              <a:t>Deutschen (Wörterbuch zur Wortherkunft und </a:t>
            </a:r>
            <a:r>
              <a:rPr lang="de-DE" dirty="0"/>
              <a:t>-</a:t>
            </a:r>
            <a:r>
              <a:rPr lang="de-DE" dirty="0" smtClean="0"/>
              <a:t>entwicklung)</a:t>
            </a:r>
            <a:endParaRPr lang="de-DE" dirty="0"/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/>
              <a:t>Deutsches Wörterbuch von Jacob Grimm und Wilhelm </a:t>
            </a:r>
            <a:r>
              <a:rPr lang="de-DE" dirty="0" smtClean="0"/>
              <a:t>Grimm </a:t>
            </a:r>
            <a:endParaRPr lang="de-DE" dirty="0"/>
          </a:p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err="1" smtClean="0"/>
              <a:t>OpenThesaurus</a:t>
            </a:r>
            <a:r>
              <a:rPr lang="de-DE" dirty="0" smtClean="0"/>
              <a:t> (Synonymwörterbuch)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4800" y="964692"/>
            <a:ext cx="9474200" cy="1188720"/>
          </a:xfrm>
        </p:spPr>
        <p:txBody>
          <a:bodyPr/>
          <a:lstStyle/>
          <a:p>
            <a:r>
              <a:rPr lang="de-DE" dirty="0" smtClean="0"/>
              <a:t>statistische Auswertungen</a:t>
            </a:r>
            <a:r>
              <a:rPr lang="de-DE" dirty="0"/>
              <a:t> </a:t>
            </a:r>
            <a:r>
              <a:rPr lang="de-DE" dirty="0" smtClean="0"/>
              <a:t>im DWDS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4800" y="2357341"/>
            <a:ext cx="3593548" cy="4226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DD6"/>
              </a:buClr>
            </a:pPr>
            <a:r>
              <a:rPr lang="de-DE" dirty="0" smtClean="0">
                <a:solidFill>
                  <a:srgbClr val="007DD6"/>
                </a:solidFill>
              </a:rPr>
              <a:t>Wortverlaufskurven: </a:t>
            </a:r>
            <a:br>
              <a:rPr lang="de-DE" dirty="0" smtClean="0">
                <a:solidFill>
                  <a:srgbClr val="007DD6"/>
                </a:solidFill>
              </a:rPr>
            </a:br>
            <a:r>
              <a:rPr lang="de-DE" dirty="0" smtClean="0"/>
              <a:t>Diagramm</a:t>
            </a:r>
            <a:r>
              <a:rPr lang="de-DE" dirty="0"/>
              <a:t>, das die Entwicklung der </a:t>
            </a:r>
            <a:r>
              <a:rPr lang="de-DE" dirty="0" smtClean="0"/>
              <a:t>Vorkommenshäufigkeit eines gesuchten Wortes zeigt und wann </a:t>
            </a:r>
            <a:r>
              <a:rPr lang="de-DE" dirty="0"/>
              <a:t>ein Wort </a:t>
            </a:r>
            <a:r>
              <a:rPr lang="de-DE" dirty="0" smtClean="0"/>
              <a:t>häufiger verwendet wurde bzw. oder </a:t>
            </a:r>
            <a:r>
              <a:rPr lang="de-DE" dirty="0"/>
              <a:t>wann es außer Gebrauch </a:t>
            </a:r>
            <a:r>
              <a:rPr lang="de-DE" dirty="0" smtClean="0"/>
              <a:t>kam</a:t>
            </a:r>
          </a:p>
          <a:p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8" y="2269622"/>
            <a:ext cx="5880652" cy="392043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0493" y="964692"/>
            <a:ext cx="10074189" cy="1188720"/>
          </a:xfrm>
        </p:spPr>
        <p:txBody>
          <a:bodyPr/>
          <a:lstStyle/>
          <a:p>
            <a:r>
              <a:rPr lang="de-DE" dirty="0" smtClean="0"/>
              <a:t>Aufgaben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61959" y="2153412"/>
            <a:ext cx="10051256" cy="4622358"/>
          </a:xfrm>
        </p:spPr>
        <p:txBody>
          <a:bodyPr>
            <a:noAutofit/>
          </a:bodyPr>
          <a:lstStyle/>
          <a:p>
            <a:pPr marL="342900" indent="-342900">
              <a:lnSpc>
                <a:spcPct val="160000"/>
              </a:lnSpc>
              <a:spcBef>
                <a:spcPts val="600"/>
              </a:spcBef>
              <a:buClr>
                <a:srgbClr val="007DD6"/>
              </a:buClr>
              <a:buFont typeface="+mj-lt"/>
              <a:buAutoNum type="arabicPeriod"/>
            </a:pPr>
            <a:r>
              <a:rPr lang="de-DE" dirty="0" smtClean="0"/>
              <a:t>In der letzten Stunde habt ihr das Thema </a:t>
            </a:r>
            <a:r>
              <a:rPr lang="de-DE" i="1" dirty="0" smtClean="0"/>
              <a:t>Sprach- und Bedeutungswandel</a:t>
            </a:r>
            <a:r>
              <a:rPr lang="de-DE" dirty="0" smtClean="0"/>
              <a:t> am </a:t>
            </a:r>
            <a:r>
              <a:rPr lang="de-DE" dirty="0"/>
              <a:t>Beispiel des Wortfeldes </a:t>
            </a:r>
            <a:r>
              <a:rPr lang="de-DE" i="1" dirty="0"/>
              <a:t>Frau</a:t>
            </a:r>
            <a:r>
              <a:rPr lang="de-DE" dirty="0"/>
              <a:t> </a:t>
            </a:r>
            <a:r>
              <a:rPr lang="de-DE" dirty="0" smtClean="0"/>
              <a:t>kennengelernt. </a:t>
            </a:r>
          </a:p>
          <a:p>
            <a:pPr marL="571500" lvl="1" indent="-342900">
              <a:lnSpc>
                <a:spcPct val="160000"/>
              </a:lnSpc>
              <a:spcBef>
                <a:spcPts val="0"/>
              </a:spcBef>
              <a:buClr>
                <a:srgbClr val="007DD6"/>
              </a:buClr>
              <a:buFont typeface="+mj-lt"/>
              <a:buAutoNum type="alphaLcParenR"/>
            </a:pPr>
            <a:r>
              <a:rPr lang="de-DE" sz="1800" dirty="0"/>
              <a:t>Sucht</a:t>
            </a:r>
            <a:r>
              <a:rPr lang="de-DE" sz="1800" dirty="0" smtClean="0"/>
              <a:t> im DWDS nach den Wörtern </a:t>
            </a:r>
            <a:r>
              <a:rPr lang="de-DE" sz="1800" i="1" dirty="0" smtClean="0"/>
              <a:t>Weib, Frau, Fräulein </a:t>
            </a:r>
            <a:r>
              <a:rPr lang="de-DE" sz="1800" dirty="0" smtClean="0"/>
              <a:t>und </a:t>
            </a:r>
            <a:r>
              <a:rPr lang="de-DE" sz="1800" i="1" dirty="0" smtClean="0"/>
              <a:t>Jungfrau </a:t>
            </a:r>
            <a:r>
              <a:rPr lang="de-DE" sz="1800" dirty="0" smtClean="0"/>
              <a:t>aus </a:t>
            </a:r>
            <a:r>
              <a:rPr lang="de-DE" sz="1800" dirty="0"/>
              <a:t>dem </a:t>
            </a:r>
            <a:r>
              <a:rPr lang="de-DE" sz="1800" dirty="0" smtClean="0"/>
              <a:t>Wortfeld </a:t>
            </a:r>
            <a:r>
              <a:rPr lang="de-DE" sz="1800" i="1" dirty="0" smtClean="0"/>
              <a:t>Frau</a:t>
            </a:r>
            <a:r>
              <a:rPr lang="de-DE" sz="1800" dirty="0" smtClean="0"/>
              <a:t> und beschreibt die jeweiligen Wortverlaufskurven (ab 1600):  Welche Wörter nehmen wann in ihrem Gebrauch zu oder ab?</a:t>
            </a:r>
            <a:endParaRPr lang="de-DE" sz="1800" i="1" dirty="0"/>
          </a:p>
          <a:p>
            <a:pPr marL="571500" lvl="1" indent="-342900">
              <a:lnSpc>
                <a:spcPct val="160000"/>
              </a:lnSpc>
              <a:spcBef>
                <a:spcPts val="0"/>
              </a:spcBef>
              <a:buClr>
                <a:srgbClr val="007DD6"/>
              </a:buClr>
              <a:buFont typeface="+mj-lt"/>
              <a:buAutoNum type="alphaLcParenR"/>
            </a:pPr>
            <a:r>
              <a:rPr lang="de-DE" sz="1800" dirty="0" smtClean="0"/>
              <a:t>Welche Veränderungen in der Häufigkeit des Gebrauchs der Wörter lassen sich mit dem Bedeutungswandel der Wörter in Verbindung setzen?</a:t>
            </a:r>
            <a:endParaRPr lang="de-DE" sz="1800" i="1" dirty="0" smtClean="0"/>
          </a:p>
          <a:p>
            <a:pPr marL="342900" indent="-342900">
              <a:lnSpc>
                <a:spcPct val="160000"/>
              </a:lnSpc>
              <a:spcBef>
                <a:spcPts val="1200"/>
              </a:spcBef>
              <a:buClr>
                <a:srgbClr val="007DD6"/>
              </a:buClr>
              <a:buFont typeface="+mj-lt"/>
              <a:buAutoNum type="arabicPeriod" startAt="2"/>
            </a:pPr>
            <a:r>
              <a:rPr lang="de-DE" dirty="0" smtClean="0"/>
              <a:t>Analysiert die Wortverlaufskurve für euer selbst gewähltes Beispielwort aus der letzten Stunde und versucht auch hier,  eine Verbindung zwischen den Veränderungen in der Gebrauchshäufigkeit und dem Bedeutungswandel herzustellen.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758921" y="6410010"/>
            <a:ext cx="36576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0287000" cy="6858000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IDS Mannheim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346</Words>
  <Application>Microsoft Macintosh PowerPoint</Application>
  <PresentationFormat>Breitbild</PresentationFormat>
  <Paragraphs>57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Paket</vt:lpstr>
      <vt:lpstr>PowerPoint-Präsentation</vt:lpstr>
      <vt:lpstr>Leitfragen</vt:lpstr>
      <vt:lpstr>das DWDS</vt:lpstr>
      <vt:lpstr>PowerPoint-Präsentation</vt:lpstr>
      <vt:lpstr>PowerPoint-Präsentation</vt:lpstr>
      <vt:lpstr>Wörterbücher IM DWDS</vt:lpstr>
      <vt:lpstr>statistische Auswertungen im DWDS</vt:lpstr>
      <vt:lpstr>Aufgaben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DWDS</dc:title>
  <dc:creator>Microsoft Office-Anwender</dc:creator>
  <cp:lastModifiedBy>Microsoft Office-Anwender</cp:lastModifiedBy>
  <cp:revision>42</cp:revision>
  <cp:lastPrinted>2018-11-08T15:26:42Z</cp:lastPrinted>
  <dcterms:created xsi:type="dcterms:W3CDTF">2018-06-12T11:07:12Z</dcterms:created>
  <dcterms:modified xsi:type="dcterms:W3CDTF">2018-11-19T18:16:25Z</dcterms:modified>
</cp:coreProperties>
</file>